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21" r:id="rId2"/>
    <p:sldId id="322" r:id="rId3"/>
    <p:sldId id="327" r:id="rId4"/>
    <p:sldId id="323" r:id="rId5"/>
    <p:sldId id="324" r:id="rId6"/>
    <p:sldId id="325" r:id="rId7"/>
    <p:sldId id="326" r:id="rId8"/>
    <p:sldId id="329" r:id="rId9"/>
    <p:sldId id="330" r:id="rId10"/>
    <p:sldId id="331" r:id="rId11"/>
    <p:sldId id="332" r:id="rId12"/>
    <p:sldId id="333" r:id="rId13"/>
    <p:sldId id="335" r:id="rId14"/>
    <p:sldId id="334" r:id="rId15"/>
    <p:sldId id="336" r:id="rId16"/>
    <p:sldId id="337" r:id="rId17"/>
    <p:sldId id="338" r:id="rId18"/>
    <p:sldId id="339" r:id="rId19"/>
    <p:sldId id="340" r:id="rId20"/>
    <p:sldId id="342" r:id="rId21"/>
    <p:sldId id="345" r:id="rId22"/>
    <p:sldId id="341" r:id="rId23"/>
    <p:sldId id="343" r:id="rId24"/>
    <p:sldId id="344" r:id="rId25"/>
    <p:sldId id="346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C1D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45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A31FEC-C1AB-A4DF-DA31-FC4B7684A9DD}"/>
              </a:ext>
            </a:extLst>
          </p:cNvPr>
          <p:cNvSpPr txBox="1"/>
          <p:nvPr/>
        </p:nvSpPr>
        <p:spPr>
          <a:xfrm>
            <a:off x="1706783" y="2905656"/>
            <a:ext cx="772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UNIVERSITI TEKNOLOGI MALAYSIA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BF1DA-5BFF-1707-4D4A-FFFB821B0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1639658"/>
            <a:ext cx="2139445" cy="723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6A73A-E833-94D8-3B96-626DBBC27FC5}"/>
              </a:ext>
            </a:extLst>
          </p:cNvPr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9D891E-647D-0389-6628-4EE6EB7D852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D91420ED-5903-A743-073E-ED4B56F92DD2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E858A-4845-23C9-B443-2E55F05FAEF2}"/>
              </a:ext>
            </a:extLst>
          </p:cNvPr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E28CBC-C49B-EEF2-721E-8E91D122E2BA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51E1D26-9907-4A93-EEED-313B135BF054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B02FD5-EB1B-0B91-AD16-E933188FD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1AF99-4926-2858-7547-4E76321CA8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2421B1-1599-6D49-1D89-5F53FDE1B92D}"/>
              </a:ext>
            </a:extLst>
          </p:cNvPr>
          <p:cNvSpPr txBox="1"/>
          <p:nvPr/>
        </p:nvSpPr>
        <p:spPr>
          <a:xfrm>
            <a:off x="243682" y="4494743"/>
            <a:ext cx="772236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kern="0" dirty="0">
                <a:solidFill>
                  <a:schemeClr val="bg1"/>
                </a:solidFill>
              </a:rPr>
              <a:t>NAME               : Alexander Tan Ka Jin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MATRIC            : MCS241002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PROJECT           : Project 1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PROJECT TITLE: Sentiment Analysis of news articles using 			  Bidirectional Recurrent Neural Networks</a:t>
            </a:r>
          </a:p>
          <a:p>
            <a:endParaRPr lang="en-US" sz="24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97F1-1E3D-69A4-4125-DAAEC739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chemeClr val="accent1"/>
                </a:solidFill>
              </a:rPr>
              <a:t>SCOPE OF THE STUDY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BA437-7EA5-1B86-83DB-E3E59EE83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0529"/>
            <a:ext cx="10515600" cy="329501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The data used would ideally contain a large and diverse variety of news media outlets with a diverse set of biases.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This data will be meticulously cleaned and prepared for training of </a:t>
            </a:r>
            <a:r>
              <a:rPr lang="en-US" b="1" dirty="0" err="1">
                <a:solidFill>
                  <a:schemeClr val="bg1"/>
                </a:solidFill>
              </a:rPr>
              <a:t>BiLSTM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BiGRU</a:t>
            </a:r>
            <a:r>
              <a:rPr lang="en-US" b="1" dirty="0">
                <a:solidFill>
                  <a:schemeClr val="bg1"/>
                </a:solidFill>
              </a:rPr>
              <a:t> models.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The model will be evaluated for its performance using classifier evaluation techniques like Confusion Matrices.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Results will be visualized in graphs.</a:t>
            </a:r>
          </a:p>
          <a:p>
            <a:endParaRPr lang="en-MY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1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B192-071D-FAF6-294E-E88D4CA5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E2C39-5A98-08E5-892E-829A6F873F85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LITERATURE REVIEW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7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C44-3A05-39B4-52AD-255CE3E5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987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Scope of Literature Review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D4593E-EB02-6B04-42FD-BEDB445B9BDE}"/>
              </a:ext>
            </a:extLst>
          </p:cNvPr>
          <p:cNvSpPr/>
          <p:nvPr/>
        </p:nvSpPr>
        <p:spPr>
          <a:xfrm>
            <a:off x="831850" y="1746504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Deep Learning</a:t>
            </a:r>
            <a:endParaRPr lang="en-MY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12098E-F76E-DFC4-27ED-7D636F365433}"/>
              </a:ext>
            </a:extLst>
          </p:cNvPr>
          <p:cNvSpPr/>
          <p:nvPr/>
        </p:nvSpPr>
        <p:spPr>
          <a:xfrm>
            <a:off x="4334002" y="1746503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Sentiment Analysis</a:t>
            </a:r>
            <a:endParaRPr lang="en-MY" sz="2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69D75-E14C-63CE-7B43-10F61B323615}"/>
              </a:ext>
            </a:extLst>
          </p:cNvPr>
          <p:cNvSpPr/>
          <p:nvPr/>
        </p:nvSpPr>
        <p:spPr>
          <a:xfrm>
            <a:off x="7836154" y="1746504"/>
            <a:ext cx="351129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News Media Biases</a:t>
            </a:r>
            <a:endParaRPr lang="en-MY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4CDE8-DB5C-F911-FAC7-670DF50A3FEC}"/>
              </a:ext>
            </a:extLst>
          </p:cNvPr>
          <p:cNvSpPr txBox="1"/>
          <p:nvPr/>
        </p:nvSpPr>
        <p:spPr>
          <a:xfrm>
            <a:off x="831850" y="2514599"/>
            <a:ext cx="322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history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Natural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Differences between Deep Learning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Bidirectional Recursive Neural Networks (</a:t>
            </a:r>
            <a:r>
              <a:rPr lang="en-US" dirty="0" err="1">
                <a:solidFill>
                  <a:schemeClr val="accent1"/>
                </a:solidFill>
              </a:rPr>
              <a:t>BiRNN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474E6-9495-D2D6-9C60-BB6A7618993E}"/>
              </a:ext>
            </a:extLst>
          </p:cNvPr>
          <p:cNvSpPr txBox="1"/>
          <p:nvPr/>
        </p:nvSpPr>
        <p:spPr>
          <a:xfrm>
            <a:off x="7977759" y="2520694"/>
            <a:ext cx="3228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Types of Biases in News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Challenges to performing Sentiment Analysis in News Media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C2208-FA7B-E232-3D1B-479C70917AB8}"/>
              </a:ext>
            </a:extLst>
          </p:cNvPr>
          <p:cNvSpPr txBox="1"/>
          <p:nvPr/>
        </p:nvSpPr>
        <p:spPr>
          <a:xfrm>
            <a:off x="4334002" y="2532886"/>
            <a:ext cx="322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Sentiment Analysis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Rules-based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Word Embedding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Deep Learning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Challenges of Sentiment Analysis</a:t>
            </a:r>
            <a:endParaRPr lang="en-MY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59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65E7-1AD4-8B4E-7EF7-2952C570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987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Literature Review</a:t>
            </a: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C6FD4DA-1B70-6099-A673-E11FACD5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80" y="1961384"/>
            <a:ext cx="4485339" cy="38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5FB7-8FBA-9A65-3E34-A8D52FD48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955D57-F1F4-5582-EB3B-24882E6F9D91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METHODOLOGY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8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BAB4-0463-6E0A-76ED-CD2980CA74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92850" y="3089275"/>
            <a:ext cx="5899150" cy="67945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Research Framework</a:t>
            </a: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a data collection&#10;&#10;Description automatically generated">
            <a:extLst>
              <a:ext uri="{FF2B5EF4-FFF2-40B4-BE49-F238E27FC236}">
                <a16:creationId xmlns:a16="http://schemas.microsoft.com/office/drawing/2014/main" id="{9040A254-26B2-CCF8-563A-450264B7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8" y="0"/>
            <a:ext cx="5108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124-2647-DB34-5B77-3CD809B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1704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Source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50943-D58E-98DB-4227-BDB3655AA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64792"/>
            <a:ext cx="10515600" cy="440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</a:rPr>
              <a:t>AllTheNews</a:t>
            </a:r>
            <a:r>
              <a:rPr lang="en-US" dirty="0">
                <a:solidFill>
                  <a:schemeClr val="accent1"/>
                </a:solidFill>
              </a:rPr>
              <a:t> 2.0 contains 2.6 million articles at a file size of 8.15 GBs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Non-commercial dataset for research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Data was scraped using a python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Contains articles from all sorts of media outlets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Includes all types of news including political, tabloids, entertainment and 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Contains 26 news outlets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Political news coverage by 14 news outlets</a:t>
            </a:r>
          </a:p>
          <a:p>
            <a:endParaRPr lang="en-MY" dirty="0">
              <a:solidFill>
                <a:schemeClr val="accent1"/>
              </a:solidFill>
            </a:endParaRPr>
          </a:p>
          <a:p>
            <a:r>
              <a:rPr lang="en-MY" dirty="0">
                <a:solidFill>
                  <a:schemeClr val="accent1"/>
                </a:solidFill>
              </a:rPr>
              <a:t>https://components.one/datasets/all-the-news-2-news-articles-dataset/</a:t>
            </a:r>
          </a:p>
        </p:txBody>
      </p:sp>
      <p:pic>
        <p:nvPicPr>
          <p:cNvPr id="5" name="Picture 4" descr="A logo with a face on it&#10;&#10;Description automatically generated">
            <a:extLst>
              <a:ext uri="{FF2B5EF4-FFF2-40B4-BE49-F238E27FC236}">
                <a16:creationId xmlns:a16="http://schemas.microsoft.com/office/drawing/2014/main" id="{051B88DE-76B4-0C83-7253-C5C99228B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82" y="1047751"/>
            <a:ext cx="1642568" cy="16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C2E-9821-4942-031F-24022C05F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79373" y="3043237"/>
            <a:ext cx="3343275" cy="7715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Cleaning</a:t>
            </a: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a cleaning company&#10;&#10;Description automatically generated">
            <a:extLst>
              <a:ext uri="{FF2B5EF4-FFF2-40B4-BE49-F238E27FC236}">
                <a16:creationId xmlns:a16="http://schemas.microsoft.com/office/drawing/2014/main" id="{AAB6BB50-3E29-9D1B-DC1B-7F33D182F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5" y="0"/>
            <a:ext cx="720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9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B7097-F987-5E3D-EE2F-376B9A1C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5C36-A133-F11F-ABA2-2341C137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Cleaning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3092A-6E5D-1E2F-2EC5-E466E55CF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19656"/>
            <a:ext cx="10515600" cy="4352544"/>
          </a:xfrm>
        </p:spPr>
        <p:txBody>
          <a:bodyPr/>
          <a:lstStyle/>
          <a:p>
            <a:r>
              <a:rPr lang="en-MY" dirty="0">
                <a:solidFill>
                  <a:schemeClr val="accent1"/>
                </a:solidFill>
              </a:rPr>
              <a:t>The following data cleaning techniques are applied: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Removing null articles/publications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Removing articles that are too short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Filtering for relevant publications (Non tabloid, entertainment/tech outlets)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Removing text elements (Punctuations, non-ascii characters,…)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Removing stop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Lemmatization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Split into sentences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Remove null sentences</a:t>
            </a:r>
          </a:p>
        </p:txBody>
      </p:sp>
    </p:spTree>
    <p:extLst>
      <p:ext uri="{BB962C8B-B14F-4D97-AF65-F5344CB8AC3E}">
        <p14:creationId xmlns:p14="http://schemas.microsoft.com/office/powerpoint/2010/main" val="235441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DF0D2B4-7FE1-8EE0-9E96-C650CC78B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207294"/>
            <a:ext cx="9535856" cy="1352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F9DF2-63A4-AC68-4756-5D24EA2F2C14}"/>
              </a:ext>
            </a:extLst>
          </p:cNvPr>
          <p:cNvSpPr txBox="1"/>
          <p:nvPr/>
        </p:nvSpPr>
        <p:spPr>
          <a:xfrm>
            <a:off x="1328072" y="560963"/>
            <a:ext cx="4209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Data Cleaning Results</a:t>
            </a:r>
            <a:endParaRPr lang="en-MY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1452456E-D021-F32C-017C-E465352AD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04" y="2697476"/>
            <a:ext cx="4697824" cy="352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D384DD-7B80-FCCF-22CA-84A8B6627EF3}"/>
              </a:ext>
            </a:extLst>
          </p:cNvPr>
          <p:cNvSpPr txBox="1"/>
          <p:nvPr/>
        </p:nvSpPr>
        <p:spPr>
          <a:xfrm>
            <a:off x="1328072" y="3206364"/>
            <a:ext cx="420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>
                <a:solidFill>
                  <a:schemeClr val="accent1"/>
                </a:solidFill>
              </a:rPr>
              <a:t>815,963 articles were removed</a:t>
            </a:r>
          </a:p>
          <a:p>
            <a:r>
              <a:rPr lang="en-MY" sz="2400" dirty="0">
                <a:solidFill>
                  <a:schemeClr val="accent1"/>
                </a:solidFill>
              </a:rPr>
              <a:t>30.345% of the data</a:t>
            </a:r>
          </a:p>
        </p:txBody>
      </p:sp>
    </p:spTree>
    <p:extLst>
      <p:ext uri="{BB962C8B-B14F-4D97-AF65-F5344CB8AC3E}">
        <p14:creationId xmlns:p14="http://schemas.microsoft.com/office/powerpoint/2010/main" val="266713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B0483-D05A-C3E1-C07A-BCE848ABFED2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INTRODUCTION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3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10E9-DBFA-A7D4-B32F-BF7F0137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8CA8-31A7-F023-5B2A-81B5B10E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Sentiment Labelling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53D51-3C65-0D37-1E1F-6E5D6EB24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19656"/>
            <a:ext cx="10515600" cy="4352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Sentiment Labelling was performed on all data for 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Using </a:t>
            </a:r>
            <a:r>
              <a:rPr lang="en-US" dirty="0" err="1">
                <a:solidFill>
                  <a:schemeClr val="accent1"/>
                </a:solidFill>
              </a:rPr>
              <a:t>TextBlob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Scores are divided into: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Polarity [-1,1]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-1 is negative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0 is neutral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1 is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Subjectivity [0,1]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0 is objective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1 is subjective</a:t>
            </a:r>
          </a:p>
          <a:p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CF468DC-C8C6-3219-4AF8-BCFD8E4B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74" y="2066925"/>
            <a:ext cx="3147476" cy="28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9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F800-7314-4F63-BADE-8AD77B79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5303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Media Bias Labelling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A65E7-71DF-FE24-8943-14292CABC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65376"/>
            <a:ext cx="10515600" cy="43068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Using </a:t>
            </a:r>
            <a:r>
              <a:rPr lang="en-US" dirty="0" err="1">
                <a:solidFill>
                  <a:schemeClr val="accent1"/>
                </a:solidFill>
              </a:rPr>
              <a:t>AllSides</a:t>
            </a:r>
            <a:r>
              <a:rPr lang="en-US" dirty="0">
                <a:solidFill>
                  <a:schemeClr val="accent1"/>
                </a:solidFill>
              </a:rPr>
              <a:t> media bias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Labelled on a per publication basis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00552-B81E-9130-9432-F6B5F8AF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637" y="3523488"/>
            <a:ext cx="42767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3157D-9338-E39B-A71C-E258E403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3A33-F822-6DFE-9605-D0B1EE66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Word Vector Embedding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5AE71-FDE1-CD03-F682-C3FD238E8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19656"/>
            <a:ext cx="5852414" cy="435254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Data is embedded using Word2Vec, a simple unsupervised model for clustering words.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Using </a:t>
            </a:r>
            <a:r>
              <a:rPr lang="en-US" dirty="0" err="1">
                <a:solidFill>
                  <a:schemeClr val="accent1"/>
                </a:solidFill>
              </a:rPr>
              <a:t>GenSim</a:t>
            </a:r>
            <a:r>
              <a:rPr lang="en-US" dirty="0">
                <a:solidFill>
                  <a:schemeClr val="accent1"/>
                </a:solidFill>
              </a:rPr>
              <a:t>, a Word2Vec model was trained using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Model Hyperparameters: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Vector Size = 300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Window Size =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Min word count =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Epochs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embeddings are visualized with t-distributed stochastic neighbor embedding</a:t>
            </a:r>
          </a:p>
          <a:p>
            <a:endParaRPr lang="en-US" sz="1200" i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blue paint splatter on a white background&#10;&#10;Description automatically generated">
            <a:extLst>
              <a:ext uri="{FF2B5EF4-FFF2-40B4-BE49-F238E27FC236}">
                <a16:creationId xmlns:a16="http://schemas.microsoft.com/office/drawing/2014/main" id="{E4EA4498-2C09-4066-16AA-51E25154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94" y="3282696"/>
            <a:ext cx="4334256" cy="2889504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96F8C351-F9F4-D6F9-65CC-2C8FD678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924" y="1264469"/>
            <a:ext cx="3404795" cy="2018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2B0EB-DA98-785E-F7FA-1FC09AF64990}"/>
              </a:ext>
            </a:extLst>
          </p:cNvPr>
          <p:cNvSpPr txBox="1"/>
          <p:nvPr/>
        </p:nvSpPr>
        <p:spPr>
          <a:xfrm>
            <a:off x="9574669" y="972081"/>
            <a:ext cx="1308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(</a:t>
            </a:r>
            <a:r>
              <a:rPr lang="en-US" sz="1400" i="1" dirty="0" err="1">
                <a:solidFill>
                  <a:schemeClr val="accent1"/>
                </a:solidFill>
              </a:rPr>
              <a:t>Mikolov</a:t>
            </a:r>
            <a:r>
              <a:rPr lang="en-US" sz="1400" i="1" dirty="0">
                <a:solidFill>
                  <a:schemeClr val="accent1"/>
                </a:solidFill>
              </a:rPr>
              <a:t>, 2013)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2336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77E8-CD8C-77EC-2327-0CA31FDC1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A747-8FEF-B77F-8367-4A9B268A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Model Training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C6EA-B6E2-124A-ECDA-18D1185C0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19656"/>
            <a:ext cx="5852414" cy="435254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Uses semi-supervised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 portion of the data uses labels by </a:t>
            </a:r>
            <a:r>
              <a:rPr lang="en-US" dirty="0" err="1">
                <a:solidFill>
                  <a:schemeClr val="accent1"/>
                </a:solidFill>
              </a:rPr>
              <a:t>TextBlob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rest are labelled by the model through Pseudo-labelling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Evaluation uses criteria for classifier models: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Precision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Recall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Confusion Matrices</a:t>
            </a: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172C5355-1468-46B4-6644-2A4EF37C7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07" y="1495425"/>
            <a:ext cx="4533900" cy="193357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082FDB-6AFF-3E0A-0D56-35BAC8B17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40343"/>
              </p:ext>
            </p:extLst>
          </p:nvPr>
        </p:nvGraphicFramePr>
        <p:xfrm>
          <a:off x="6931151" y="3876674"/>
          <a:ext cx="4351656" cy="2295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828">
                  <a:extLst>
                    <a:ext uri="{9D8B030D-6E8A-4147-A177-3AD203B41FA5}">
                      <a16:colId xmlns:a16="http://schemas.microsoft.com/office/drawing/2014/main" val="2711773723"/>
                    </a:ext>
                  </a:extLst>
                </a:gridCol>
                <a:gridCol w="2175828">
                  <a:extLst>
                    <a:ext uri="{9D8B030D-6E8A-4147-A177-3AD203B41FA5}">
                      <a16:colId xmlns:a16="http://schemas.microsoft.com/office/drawing/2014/main" val="387171740"/>
                    </a:ext>
                  </a:extLst>
                </a:gridCol>
              </a:tblGrid>
              <a:tr h="11398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Positives</a:t>
                      </a:r>
                      <a:endParaRPr lang="en-MY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False Negatives</a:t>
                      </a:r>
                      <a:endParaRPr lang="en-MY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326474"/>
                  </a:ext>
                </a:extLst>
              </a:tr>
              <a:tr h="115567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False Positives</a:t>
                      </a:r>
                      <a:endParaRPr lang="en-MY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True Negatives</a:t>
                      </a:r>
                      <a:endParaRPr lang="en-MY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78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54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F3FA-07AB-EF02-F55F-903BBF90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5303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Initial Findings</a:t>
            </a: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61A03353-13DB-A34E-373E-EE565058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77" y="1912328"/>
            <a:ext cx="5197227" cy="3897921"/>
          </a:xfrm>
          <a:prstGeom prst="rect">
            <a:avLst/>
          </a:prstGeom>
        </p:spPr>
      </p:pic>
      <p:pic>
        <p:nvPicPr>
          <p:cNvPr id="7" name="Picture 6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A450D0A7-33D6-6172-EA7D-8F65BDBD5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5" y="1912328"/>
            <a:ext cx="5197227" cy="38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4B503-DDD8-32AD-AC90-416514D63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96E1-CADF-3622-A2FE-037DB1F2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5303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Initial Findings</a:t>
            </a:r>
            <a:endParaRPr lang="en-MY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63DEC19A-285F-9E54-7F5E-20FBFCA77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865376"/>
            <a:ext cx="3816890" cy="3944873"/>
          </a:xfrm>
          <a:prstGeom prst="rect">
            <a:avLst/>
          </a:prstGeom>
        </p:spPr>
      </p:pic>
      <p:pic>
        <p:nvPicPr>
          <p:cNvPr id="8" name="Picture 7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55A1E189-F632-A399-F5DD-3683A1B2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0784"/>
            <a:ext cx="4538988" cy="340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7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10BC-FEEE-C07E-2662-9CFFB64CBE3A}"/>
              </a:ext>
            </a:extLst>
          </p:cNvPr>
          <p:cNvSpPr txBox="1"/>
          <p:nvPr/>
        </p:nvSpPr>
        <p:spPr>
          <a:xfrm>
            <a:off x="4837322" y="3075057"/>
            <a:ext cx="2517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Thank You.</a:t>
            </a:r>
            <a:endParaRPr lang="en-MY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69CA4-7D61-CB7A-1C4F-CF1EA7C9F741}"/>
              </a:ext>
            </a:extLst>
          </p:cNvPr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F9B69F-597B-9E4E-EFCA-C191CB9C16C4}"/>
              </a:ext>
            </a:extLst>
          </p:cNvPr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0213666-1952-AC92-C62F-D8B494B68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9FD27599-E98B-8B6D-2EC2-20AAA7782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0CEFDC-523F-8C63-012C-A15CC8E59330}"/>
              </a:ext>
            </a:extLst>
          </p:cNvPr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1AA610C-AF5F-66A5-CAF9-B2C1AC322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D1A91787-4B0E-655C-068B-E94FCD0A5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8FBC2E-CA63-40F8-1447-F4DB87D30826}"/>
              </a:ext>
            </a:extLst>
          </p:cNvPr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11" name="Shape 2865">
            <a:extLst>
              <a:ext uri="{FF2B5EF4-FFF2-40B4-BE49-F238E27FC236}">
                <a16:creationId xmlns:a16="http://schemas.microsoft.com/office/drawing/2014/main" id="{D6C9F2AA-99DD-470D-03C9-D3DDBEB11EBD}"/>
              </a:ext>
            </a:extLst>
          </p:cNvPr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2" name="Shape 2861">
            <a:extLst>
              <a:ext uri="{FF2B5EF4-FFF2-40B4-BE49-F238E27FC236}">
                <a16:creationId xmlns:a16="http://schemas.microsoft.com/office/drawing/2014/main" id="{392B8C9B-AA74-645D-27F6-0A310C24596F}"/>
              </a:ext>
            </a:extLst>
          </p:cNvPr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979EC8-DEC6-8E96-DE96-0A7AA2C51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95FC6-486A-949E-E4ED-9796FBBA962D}"/>
              </a:ext>
            </a:extLst>
          </p:cNvPr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AE7931-BA95-0077-68F6-986351F12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B731-DA68-3F7E-33F1-EED1BD66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2D80-0B72-DDE3-0140-9ECED107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2"/>
            <a:ext cx="10515600" cy="67289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PROBLEM BACKGROUND</a:t>
            </a:r>
            <a:endParaRPr lang="en-MY" sz="40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FF26CD-FBA8-E929-996A-FEC09733B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0646"/>
            <a:ext cx="10515600" cy="44515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Sentiment Analysis is often done in short opinionated sentences.</a:t>
            </a:r>
            <a:endParaRPr lang="en-MY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Popular data for performing Sentiment Analysis: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IMDb Reviews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Twitter 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There is a research gap for longer, less opinionated forms of text like </a:t>
            </a:r>
            <a:r>
              <a:rPr lang="en-MY" b="1" dirty="0">
                <a:solidFill>
                  <a:schemeClr val="accent1"/>
                </a:solidFill>
              </a:rPr>
              <a:t>news media.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Deep Learning models have been employed for Sentiment Analysis to great success. </a:t>
            </a:r>
            <a:r>
              <a:rPr lang="en-MY" sz="1600" i="1" dirty="0">
                <a:solidFill>
                  <a:schemeClr val="accent1"/>
                </a:solidFill>
              </a:rPr>
              <a:t>(</a:t>
            </a:r>
            <a:r>
              <a:rPr lang="en-MY" sz="1600" i="1" dirty="0" err="1">
                <a:solidFill>
                  <a:schemeClr val="accent1"/>
                </a:solidFill>
              </a:rPr>
              <a:t>Wankhade</a:t>
            </a:r>
            <a:r>
              <a:rPr lang="en-MY" sz="1600" i="1" dirty="0">
                <a:solidFill>
                  <a:schemeClr val="accent1"/>
                </a:solidFill>
              </a:rPr>
              <a:t> et al, 2022)</a:t>
            </a:r>
            <a:endParaRPr lang="en-MY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MY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811E-DD40-A798-8041-7B8F2AE8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2"/>
            <a:ext cx="10515600" cy="67289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PROBLEM BACKGROUND</a:t>
            </a:r>
            <a:endParaRPr lang="en-MY" sz="40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6510B-8689-01FE-F5E7-30AA7BDAE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20646"/>
            <a:ext cx="10515600" cy="445155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News can be biased, journalism does not always conform to objective 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Types of biases within news media: </a:t>
            </a:r>
            <a:r>
              <a:rPr lang="en-MY" sz="1800" i="1" dirty="0">
                <a:solidFill>
                  <a:schemeClr val="accent1"/>
                </a:solidFill>
              </a:rPr>
              <a:t>(Rodrigo-</a:t>
            </a:r>
            <a:r>
              <a:rPr lang="en-MY" sz="1800" i="1" dirty="0" err="1">
                <a:solidFill>
                  <a:schemeClr val="accent1"/>
                </a:solidFill>
              </a:rPr>
              <a:t>Gines</a:t>
            </a:r>
            <a:r>
              <a:rPr lang="en-MY" sz="1800" i="1" dirty="0">
                <a:solidFill>
                  <a:schemeClr val="accent1"/>
                </a:solidFill>
              </a:rPr>
              <a:t> et al, 2024)</a:t>
            </a:r>
            <a:endParaRPr lang="en-MY" i="1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chemeClr val="accent1"/>
                </a:solidFill>
              </a:rPr>
              <a:t>Spin               </a:t>
            </a:r>
            <a:r>
              <a:rPr lang="en-MY" dirty="0">
                <a:solidFill>
                  <a:schemeClr val="accent1"/>
                </a:solidFill>
              </a:rPr>
              <a:t>: Sensationalistic coverage of news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chemeClr val="accent1"/>
                </a:solidFill>
              </a:rPr>
              <a:t>Ideology       </a:t>
            </a:r>
            <a:r>
              <a:rPr lang="en-MY" dirty="0">
                <a:solidFill>
                  <a:schemeClr val="accent1"/>
                </a:solidFill>
              </a:rPr>
              <a:t>: Bias introduced by author’s viewpoints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chemeClr val="accent1"/>
                </a:solidFill>
              </a:rPr>
              <a:t>Coverage      </a:t>
            </a:r>
            <a:r>
              <a:rPr lang="en-MY" dirty="0">
                <a:solidFill>
                  <a:schemeClr val="accent1"/>
                </a:solidFill>
              </a:rPr>
              <a:t>: The method and importance of news being covered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chemeClr val="accent1"/>
                </a:solidFill>
              </a:rPr>
              <a:t>Gatekeeping</a:t>
            </a:r>
            <a:r>
              <a:rPr lang="en-MY" dirty="0">
                <a:solidFill>
                  <a:schemeClr val="accent1"/>
                </a:solidFill>
              </a:rPr>
              <a:t>: The type of news and sources being shown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chemeClr val="accent1"/>
                </a:solidFill>
              </a:rPr>
              <a:t>Statement    </a:t>
            </a:r>
            <a:r>
              <a:rPr lang="en-MY" dirty="0">
                <a:solidFill>
                  <a:schemeClr val="accent1"/>
                </a:solidFill>
              </a:rPr>
              <a:t>:</a:t>
            </a:r>
            <a:r>
              <a:rPr lang="en-MY" b="1" dirty="0">
                <a:solidFill>
                  <a:schemeClr val="accent1"/>
                </a:solidFill>
              </a:rPr>
              <a:t> </a:t>
            </a:r>
            <a:r>
              <a:rPr lang="en-MY" dirty="0">
                <a:solidFill>
                  <a:schemeClr val="accent1"/>
                </a:solidFill>
              </a:rPr>
              <a:t>How news portrays subjects</a:t>
            </a:r>
            <a:endParaRPr lang="en-MY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dirty="0">
                <a:solidFill>
                  <a:schemeClr val="accent1"/>
                </a:solidFill>
              </a:rPr>
              <a:t>These biases can greatly affect how current events are portrayed and what actions must be done.</a:t>
            </a:r>
          </a:p>
        </p:txBody>
      </p:sp>
    </p:spTree>
    <p:extLst>
      <p:ext uri="{BB962C8B-B14F-4D97-AF65-F5344CB8AC3E}">
        <p14:creationId xmlns:p14="http://schemas.microsoft.com/office/powerpoint/2010/main" val="220265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807798-27B9-AE1E-8944-CA11EC247D49}"/>
              </a:ext>
            </a:extLst>
          </p:cNvPr>
          <p:cNvSpPr txBox="1"/>
          <p:nvPr/>
        </p:nvSpPr>
        <p:spPr>
          <a:xfrm>
            <a:off x="822960" y="896112"/>
            <a:ext cx="900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Some examples from US news: </a:t>
            </a:r>
            <a:r>
              <a:rPr lang="en-US" i="1" dirty="0">
                <a:solidFill>
                  <a:schemeClr val="accent1"/>
                </a:solidFill>
              </a:rPr>
              <a:t>(Images from </a:t>
            </a:r>
            <a:r>
              <a:rPr lang="en-US" i="1" dirty="0" err="1">
                <a:solidFill>
                  <a:schemeClr val="accent1"/>
                </a:solidFill>
              </a:rPr>
              <a:t>AllSides</a:t>
            </a:r>
            <a:r>
              <a:rPr lang="en-US" i="1" dirty="0">
                <a:solidFill>
                  <a:schemeClr val="accent1"/>
                </a:solidFill>
              </a:rPr>
              <a:t>, accessed 2025)</a:t>
            </a:r>
            <a:endParaRPr lang="en-MY" sz="3200" b="1" dirty="0">
              <a:solidFill>
                <a:schemeClr val="accent1"/>
              </a:solidFill>
            </a:endParaRPr>
          </a:p>
        </p:txBody>
      </p:sp>
      <p:pic>
        <p:nvPicPr>
          <p:cNvPr id="8" name="Picture 7" descr="A text on a page&#10;&#10;Description automatically generated">
            <a:extLst>
              <a:ext uri="{FF2B5EF4-FFF2-40B4-BE49-F238E27FC236}">
                <a16:creationId xmlns:a16="http://schemas.microsoft.com/office/drawing/2014/main" id="{4A650ADA-C889-6452-FA37-60AAB6D8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40626"/>
            <a:ext cx="4526280" cy="3633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3DDFC-F74C-0913-FE43-0346A8810B22}"/>
              </a:ext>
            </a:extLst>
          </p:cNvPr>
          <p:cNvSpPr txBox="1"/>
          <p:nvPr/>
        </p:nvSpPr>
        <p:spPr>
          <a:xfrm>
            <a:off x="822960" y="1529924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Spin Bias:</a:t>
            </a:r>
            <a:endParaRPr lang="en-MY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E3E40-7235-C7DD-5EC0-E5DC526DA5EE}"/>
              </a:ext>
            </a:extLst>
          </p:cNvPr>
          <p:cNvSpPr txBox="1"/>
          <p:nvPr/>
        </p:nvSpPr>
        <p:spPr>
          <a:xfrm>
            <a:off x="6096000" y="1578961"/>
            <a:ext cx="224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Ideological Bias:</a:t>
            </a:r>
            <a:endParaRPr lang="en-MY" sz="2400" b="1" dirty="0">
              <a:solidFill>
                <a:schemeClr val="accent1"/>
              </a:solidFill>
            </a:endParaRPr>
          </a:p>
        </p:txBody>
      </p:sp>
      <p:pic>
        <p:nvPicPr>
          <p:cNvPr id="14" name="Picture 13" descr="A close-up of a news&#10;&#10;Description automatically generated">
            <a:extLst>
              <a:ext uri="{FF2B5EF4-FFF2-40B4-BE49-F238E27FC236}">
                <a16:creationId xmlns:a16="http://schemas.microsoft.com/office/drawing/2014/main" id="{0C2839AE-9AEE-E345-E4D1-2519993A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59" y="2138700"/>
            <a:ext cx="4654754" cy="34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B2E10-F2B7-DFE1-A925-59690856F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024BD-66B1-B674-7811-ECE70759599B}"/>
              </a:ext>
            </a:extLst>
          </p:cNvPr>
          <p:cNvSpPr txBox="1"/>
          <p:nvPr/>
        </p:nvSpPr>
        <p:spPr>
          <a:xfrm>
            <a:off x="822960" y="896112"/>
            <a:ext cx="5413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Some examples from US news:</a:t>
            </a:r>
            <a:endParaRPr lang="en-MY" sz="32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04036-23EA-9787-BB08-255FCE380FDE}"/>
              </a:ext>
            </a:extLst>
          </p:cNvPr>
          <p:cNvSpPr txBox="1"/>
          <p:nvPr/>
        </p:nvSpPr>
        <p:spPr>
          <a:xfrm>
            <a:off x="822960" y="1529924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Coverage Bias: </a:t>
            </a:r>
            <a:r>
              <a:rPr lang="en-US" sz="1600" i="1" dirty="0">
                <a:solidFill>
                  <a:schemeClr val="accent1"/>
                </a:solidFill>
              </a:rPr>
              <a:t>(Fox News Website, Accessed 2:40PM 14/1/2025)</a:t>
            </a:r>
            <a:endParaRPr lang="en-MY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news page&#10;&#10;Description automatically generated">
            <a:extLst>
              <a:ext uri="{FF2B5EF4-FFF2-40B4-BE49-F238E27FC236}">
                <a16:creationId xmlns:a16="http://schemas.microsoft.com/office/drawing/2014/main" id="{A2E3DC4E-C1F7-5F1D-1BA3-2EAAC3DD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81" y="2040626"/>
            <a:ext cx="5979821" cy="39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2023-A1A8-86CB-CEE2-7EFD912DB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1D511-E63E-F41B-809B-048AF8B6CA00}"/>
              </a:ext>
            </a:extLst>
          </p:cNvPr>
          <p:cNvSpPr txBox="1"/>
          <p:nvPr/>
        </p:nvSpPr>
        <p:spPr>
          <a:xfrm>
            <a:off x="822960" y="896112"/>
            <a:ext cx="900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Some examples from US news: </a:t>
            </a:r>
            <a:r>
              <a:rPr lang="en-US" i="1" dirty="0">
                <a:solidFill>
                  <a:schemeClr val="accent1"/>
                </a:solidFill>
              </a:rPr>
              <a:t>(Images from </a:t>
            </a:r>
            <a:r>
              <a:rPr lang="en-US" i="1" dirty="0" err="1">
                <a:solidFill>
                  <a:schemeClr val="accent1"/>
                </a:solidFill>
              </a:rPr>
              <a:t>AllSides</a:t>
            </a:r>
            <a:r>
              <a:rPr lang="en-US" i="1" dirty="0">
                <a:solidFill>
                  <a:schemeClr val="accent1"/>
                </a:solidFill>
              </a:rPr>
              <a:t>, accessed 2025)</a:t>
            </a:r>
            <a:endParaRPr lang="en-MY" sz="32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939F2-566A-442B-8CA7-A34783F958BD}"/>
              </a:ext>
            </a:extLst>
          </p:cNvPr>
          <p:cNvSpPr txBox="1"/>
          <p:nvPr/>
        </p:nvSpPr>
        <p:spPr>
          <a:xfrm>
            <a:off x="822960" y="1529924"/>
            <a:ext cx="2468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Gatekeeping Bias:</a:t>
            </a:r>
            <a:endParaRPr lang="en-MY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71434-A562-4D56-4553-0C3FE2443C18}"/>
              </a:ext>
            </a:extLst>
          </p:cNvPr>
          <p:cNvSpPr txBox="1"/>
          <p:nvPr/>
        </p:nvSpPr>
        <p:spPr>
          <a:xfrm>
            <a:off x="6096000" y="1578961"/>
            <a:ext cx="2196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Statement Bias:</a:t>
            </a:r>
            <a:endParaRPr lang="en-MY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DFA6F504-CB00-697B-C049-2B21EFD45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67679"/>
            <a:ext cx="4672584" cy="3621079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889C0CE-F522-2192-C7A8-C2647165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0627"/>
            <a:ext cx="4526280" cy="18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E2E76-7502-FE0E-EE5A-CF85A8093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BBD4-47BC-C35B-6071-0F8FB260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2"/>
            <a:ext cx="10515600" cy="67289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PROBLEM STATEMENT</a:t>
            </a:r>
            <a:endParaRPr lang="en-MY" sz="4000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7EE57C-310A-7BED-5B2A-F233ADB6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60522"/>
            <a:ext cx="10515600" cy="27515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Deep Learning has been employed to great success in short-form Sentiment Analysis, but there needs research on corpuses with longer-forms of text.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Identify the extent </a:t>
            </a:r>
            <a:r>
              <a:rPr lang="en-US" b="1" dirty="0">
                <a:solidFill>
                  <a:schemeClr val="accent1"/>
                </a:solidFill>
              </a:rPr>
              <a:t>Deep Learning Sentiment Analysis</a:t>
            </a:r>
            <a:r>
              <a:rPr lang="en-US" dirty="0">
                <a:solidFill>
                  <a:schemeClr val="accent1"/>
                </a:solidFill>
              </a:rPr>
              <a:t> can perform: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Media Bias Identification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Long-form textual analysis</a:t>
            </a:r>
          </a:p>
        </p:txBody>
      </p:sp>
    </p:spTree>
    <p:extLst>
      <p:ext uri="{BB962C8B-B14F-4D97-AF65-F5344CB8AC3E}">
        <p14:creationId xmlns:p14="http://schemas.microsoft.com/office/powerpoint/2010/main" val="337263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3DC3-0562-269F-B8B5-177EAC30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6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Research Questions / Objectives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90F02-7BFB-9335-7884-16A087B16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42615"/>
            <a:ext cx="5181600" cy="36806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What is the efficacy of Deep Learning compared to previous long-form sentiment analysis methods?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Can Deep Learning Sentiment Analysis account for media bias/propaganda tactics?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2000" b="1" dirty="0">
                <a:solidFill>
                  <a:schemeClr val="bg1"/>
                </a:solidFill>
              </a:rPr>
              <a:t>Can we correlate Sentiment Scores with media bias?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D4AD3-A444-0DA2-17AA-1F4027DF5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42615"/>
            <a:ext cx="5181600" cy="368065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</a:rPr>
              <a:t>Perform </a:t>
            </a:r>
            <a:r>
              <a:rPr lang="en-US" sz="2000" b="1" dirty="0">
                <a:solidFill>
                  <a:schemeClr val="bg1"/>
                </a:solidFill>
              </a:rPr>
              <a:t>EDA 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on large news datasets to identify patterns and trends in the language use of journalism.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</a:rPr>
              <a:t>Construct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BiLSTM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and </a:t>
            </a:r>
            <a:r>
              <a:rPr lang="en-US" sz="2000" b="1" dirty="0" err="1">
                <a:solidFill>
                  <a:schemeClr val="bg1"/>
                </a:solidFill>
                <a:effectLst/>
              </a:rPr>
              <a:t>BiGRU</a:t>
            </a:r>
            <a:r>
              <a:rPr lang="en-US" sz="2000" b="1" dirty="0">
                <a:solidFill>
                  <a:schemeClr val="bg1"/>
                </a:solidFill>
                <a:effectLst/>
              </a:rPr>
              <a:t> models to uncover complex language patterns.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</a:rPr>
              <a:t>Conduct comprehensive evaluation on the model to ensure it's performance.</a:t>
            </a:r>
          </a:p>
          <a:p>
            <a:r>
              <a:rPr lang="en-US" sz="2000" b="1" dirty="0">
                <a:solidFill>
                  <a:schemeClr val="bg1"/>
                </a:solidFill>
                <a:effectLst/>
              </a:rPr>
              <a:t>Visualize article sentiment by each media outlet.</a:t>
            </a:r>
            <a:endParaRPr lang="en-MY" sz="3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5F301D-A0DD-1B83-36A3-35EABFA22B16}"/>
              </a:ext>
            </a:extLst>
          </p:cNvPr>
          <p:cNvSpPr/>
          <p:nvPr/>
        </p:nvSpPr>
        <p:spPr>
          <a:xfrm>
            <a:off x="838200" y="1956816"/>
            <a:ext cx="5181600" cy="58521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QUESTIONS</a:t>
            </a:r>
            <a:endParaRPr lang="en-MY" sz="2800" b="1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8EDA3D-50D7-5627-7F28-6C642441AAC3}"/>
              </a:ext>
            </a:extLst>
          </p:cNvPr>
          <p:cNvSpPr/>
          <p:nvPr/>
        </p:nvSpPr>
        <p:spPr>
          <a:xfrm>
            <a:off x="6172200" y="1947195"/>
            <a:ext cx="5181600" cy="58521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OBJECTIVES</a:t>
            </a:r>
            <a:endParaRPr lang="en-MY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813</Words>
  <Application>Microsoft Office PowerPoint</Application>
  <PresentationFormat>Widescreen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Montserrat Semi</vt:lpstr>
      <vt:lpstr>Arial</vt:lpstr>
      <vt:lpstr>Calibri</vt:lpstr>
      <vt:lpstr>Source Sans Pro Light</vt:lpstr>
      <vt:lpstr>Office Theme</vt:lpstr>
      <vt:lpstr>PowerPoint Presentation</vt:lpstr>
      <vt:lpstr>PowerPoint Presentation</vt:lpstr>
      <vt:lpstr>PROBLEM BACKGROUND</vt:lpstr>
      <vt:lpstr>PROBLEM BACKGROUND</vt:lpstr>
      <vt:lpstr>PowerPoint Presentation</vt:lpstr>
      <vt:lpstr>PowerPoint Presentation</vt:lpstr>
      <vt:lpstr>PowerPoint Presentation</vt:lpstr>
      <vt:lpstr>PROBLEM STATEMENT</vt:lpstr>
      <vt:lpstr>Research Questions / Objectives</vt:lpstr>
      <vt:lpstr>SCOPE OF THE STUDY</vt:lpstr>
      <vt:lpstr>PowerPoint Presentation</vt:lpstr>
      <vt:lpstr>Scope of Literature Review</vt:lpstr>
      <vt:lpstr>Literature Review</vt:lpstr>
      <vt:lpstr>PowerPoint Presentation</vt:lpstr>
      <vt:lpstr>Research Framework</vt:lpstr>
      <vt:lpstr>Data Source</vt:lpstr>
      <vt:lpstr>Data Cleaning</vt:lpstr>
      <vt:lpstr>Data Cleaning</vt:lpstr>
      <vt:lpstr>PowerPoint Presentation</vt:lpstr>
      <vt:lpstr>Sentiment Labelling</vt:lpstr>
      <vt:lpstr>Media Bias Labelling</vt:lpstr>
      <vt:lpstr>Word Vector Embedding</vt:lpstr>
      <vt:lpstr>Model Training</vt:lpstr>
      <vt:lpstr>Initial Findings</vt:lpstr>
      <vt:lpstr>Initial 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ALEXANDER TAN KA JIN MCS241002</cp:lastModifiedBy>
  <cp:revision>44</cp:revision>
  <dcterms:created xsi:type="dcterms:W3CDTF">2023-12-31T03:09:43Z</dcterms:created>
  <dcterms:modified xsi:type="dcterms:W3CDTF">2025-01-14T12:09:00Z</dcterms:modified>
</cp:coreProperties>
</file>